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7" r:id="rId14"/>
    <p:sldId id="273" r:id="rId15"/>
    <p:sldId id="282" r:id="rId16"/>
    <p:sldId id="274" r:id="rId17"/>
    <p:sldId id="275" r:id="rId18"/>
    <p:sldId id="278" r:id="rId19"/>
    <p:sldId id="279" r:id="rId20"/>
    <p:sldId id="276" r:id="rId21"/>
    <p:sldId id="280" r:id="rId22"/>
    <p:sldId id="281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26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65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292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082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91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377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26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70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263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328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382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542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46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4109" y="2341563"/>
            <a:ext cx="9144000" cy="23876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выявления рисков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83782" y="96982"/>
            <a:ext cx="3255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Лекция 3</a:t>
            </a:r>
          </a:p>
        </p:txBody>
      </p:sp>
    </p:spTree>
    <p:extLst>
      <p:ext uri="{BB962C8B-B14F-4D97-AF65-F5344CB8AC3E}">
        <p14:creationId xmlns:p14="http://schemas.microsoft.com/office/powerpoint/2010/main" val="38609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0F998E7-158A-47C3-9056-1E23CB651216}"/>
              </a:ext>
            </a:extLst>
          </p:cNvPr>
          <p:cNvSpPr/>
          <p:nvPr/>
        </p:nvSpPr>
        <p:spPr>
          <a:xfrm>
            <a:off x="886265" y="379827"/>
            <a:ext cx="10944664" cy="5576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сбора и обработки информации, необходимой для управления риском, обладает следующими преимуществами: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к быстрому изменению классификации рисков и выстраиванию приоритетов в системе задач риск-менеджмента;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сопоставление анализа риска с административной, маркетинговой, экономической и финансовой информацией и его своевременная корректировка;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повышения гибкости процесса управления риском и учета интересов различных категорий персонала на основе оценки и анализа риска, присущего разным уровням иерархии, и с применением различных методик;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интегрированность различных аспектов системы управления риском: количественная и качественная оценки; выбранный метод управления риском и его эффективность;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упрощение процесса аудита и контроля реализации программы управления риском.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549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8689A08-47E9-4175-9B9E-AE083D91430F}"/>
              </a:ext>
            </a:extLst>
          </p:cNvPr>
          <p:cNvSpPr/>
          <p:nvPr/>
        </p:nvSpPr>
        <p:spPr>
          <a:xfrm>
            <a:off x="754965" y="474345"/>
            <a:ext cx="10161563" cy="5115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115" indent="450215" algn="just"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применению информационных технологий присущи и некоторые недостатки, среди которых отметим следующие: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уязвимость системы управления риском (например, невозможность предотвращения негативных последствий при аварии локальной сети);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стоимости сбора и обработки информации за счет осуществления дополнительных затрат на программное обеспечение, оборудование, повышение квалификации персонала;</a:t>
            </a:r>
          </a:p>
          <a:p>
            <a:pPr algn="just"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необходимость формализации процессов принятия решений в условиях использования информационных технологий в риск-менеджменте требует наличия достаточно формализованных, что затрудняет принятие и реализацию эффективных управленческих решений в условиях форс-мажорных обстоятельств.</a:t>
            </a:r>
          </a:p>
        </p:txBody>
      </p:sp>
    </p:spTree>
    <p:extLst>
      <p:ext uri="{BB962C8B-B14F-4D97-AF65-F5344CB8AC3E}">
        <p14:creationId xmlns:p14="http://schemas.microsoft.com/office/powerpoint/2010/main" val="312367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94B5F9A-E98A-4CD2-AD24-945007207FEC}"/>
              </a:ext>
            </a:extLst>
          </p:cNvPr>
          <p:cNvSpPr txBox="1">
            <a:spLocks/>
          </p:cNvSpPr>
          <p:nvPr/>
        </p:nvSpPr>
        <p:spPr>
          <a:xfrm>
            <a:off x="745588" y="608147"/>
            <a:ext cx="11015003" cy="749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Основные подходы к  выявлению риска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83501C3-4B01-4727-BDFC-593CFB71087C}"/>
              </a:ext>
            </a:extLst>
          </p:cNvPr>
          <p:cNvSpPr/>
          <p:nvPr/>
        </p:nvSpPr>
        <p:spPr>
          <a:xfrm>
            <a:off x="1036319" y="1357746"/>
            <a:ext cx="10625797" cy="4191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Ключевыми методами получения первичной информации о рисках организации являются: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первичной управленческой и финансовой документации,  ежеквартальных и годовых финансовых отчетов, организационной структуры предприятия, производственных процессов;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карт технологических и финансовых потоков;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инспектирование центров ответственности и оказание консультационной поддержки;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экспертиза документации.</a:t>
            </a:r>
          </a:p>
        </p:txBody>
      </p:sp>
    </p:spTree>
    <p:extLst>
      <p:ext uri="{BB962C8B-B14F-4D97-AF65-F5344CB8AC3E}">
        <p14:creationId xmlns:p14="http://schemas.microsoft.com/office/powerpoint/2010/main" val="2579946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FA5C006-1B09-41DB-B619-3E42D0ACA2E6}"/>
              </a:ext>
            </a:extLst>
          </p:cNvPr>
          <p:cNvSpPr/>
          <p:nvPr/>
        </p:nvSpPr>
        <p:spPr>
          <a:xfrm>
            <a:off x="374072" y="2875002"/>
            <a:ext cx="114438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Полученная в результате использования перечисленных методов информация должна быть обработана,  структурирована и проанализирована. Эта работа направлена на установление взаимосвязей между информационными массивами. </a:t>
            </a:r>
          </a:p>
        </p:txBody>
      </p:sp>
    </p:spTree>
    <p:extLst>
      <p:ext uri="{BB962C8B-B14F-4D97-AF65-F5344CB8AC3E}">
        <p14:creationId xmlns:p14="http://schemas.microsoft.com/office/powerpoint/2010/main" val="2094868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AD6A79B-7AE1-4BE0-91B8-0FF97DEDC515}"/>
              </a:ext>
            </a:extLst>
          </p:cNvPr>
          <p:cNvSpPr/>
          <p:nvPr/>
        </p:nvSpPr>
        <p:spPr>
          <a:xfrm>
            <a:off x="729175" y="512449"/>
            <a:ext cx="10733649" cy="6038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типичного опросного листа примерно такова: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Общая информация.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Финансовые и административные данные.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Данные об управлении предприятием.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Сведения о территориальной структуре и расположении объекта.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Сведения о персонале и проживающем вблизи населении.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VI. Описание технологии производства.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VII. Перечень имущества.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VIII. Перечень транспортных средств.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IX. Данные о страховании объектов.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 Информация об убытках в результате аварий и отказов  оборудования.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XI. Данные о заявленных исках и выплаченных компенсациях.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XII. Дополнительные сведения.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2099454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0BDF69-D099-44E8-8E03-EEE5DB714463}"/>
              </a:ext>
            </a:extLst>
          </p:cNvPr>
          <p:cNvSpPr/>
          <p:nvPr/>
        </p:nvSpPr>
        <p:spPr>
          <a:xfrm>
            <a:off x="984332" y="1102177"/>
            <a:ext cx="10399948" cy="465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Графический и картографический методы. </a:t>
            </a:r>
          </a:p>
          <a:p>
            <a:pPr indent="450215" algn="just">
              <a:lnSpc>
                <a:spcPct val="150000"/>
              </a:lnSpc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Визуализация рисков представляет собой графическое изображение соответствующих рисков, акцентирующее внимание на их существенных аспектах. Наглядное представление таблиц и формул позволяет дополнить количественный анализ качественным, что в значительной степени облегчает понимание возможной рисковой ситуации и принятие оптимальных управленческих решений.</a:t>
            </a:r>
          </a:p>
          <a:p>
            <a:pPr indent="450215" algn="just"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Графическое сопоставление дает возможность лишь визуально оценить результативность действий по управлению риском, получение точных оценок требует проведения количественного анализа.</a:t>
            </a:r>
          </a:p>
        </p:txBody>
      </p:sp>
    </p:spTree>
    <p:extLst>
      <p:ext uri="{BB962C8B-B14F-4D97-AF65-F5344CB8AC3E}">
        <p14:creationId xmlns:p14="http://schemas.microsoft.com/office/powerpoint/2010/main" val="3179512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E1F396-E950-4532-A2F0-5E3519BA38FA}"/>
              </a:ext>
            </a:extLst>
          </p:cNvPr>
          <p:cNvSpPr txBox="1">
            <a:spLocks/>
          </p:cNvSpPr>
          <p:nvPr/>
        </p:nvSpPr>
        <p:spPr>
          <a:xfrm>
            <a:off x="998807" y="5714720"/>
            <a:ext cx="11015003" cy="749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 плотности распределения ущерба от применения предупредительных мер</a:t>
            </a:r>
          </a:p>
        </p:txBody>
      </p:sp>
      <p:cxnSp>
        <p:nvCxnSpPr>
          <p:cNvPr id="3935" name="AutoShape 664">
            <a:extLst>
              <a:ext uri="{FF2B5EF4-FFF2-40B4-BE49-F238E27FC236}">
                <a16:creationId xmlns:a16="http://schemas.microsoft.com/office/drawing/2014/main" id="{E9E6457A-A662-4A9F-A310-97C5C75FCB3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76071" y="418515"/>
            <a:ext cx="0" cy="465992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36" name="AutoShape 665">
            <a:extLst>
              <a:ext uri="{FF2B5EF4-FFF2-40B4-BE49-F238E27FC236}">
                <a16:creationId xmlns:a16="http://schemas.microsoft.com/office/drawing/2014/main" id="{4498CC1B-9C1F-4073-96DF-36132FBEEC7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98807" y="5050302"/>
            <a:ext cx="9312811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ctangle 660">
            <a:extLst>
              <a:ext uri="{FF2B5EF4-FFF2-40B4-BE49-F238E27FC236}">
                <a16:creationId xmlns:a16="http://schemas.microsoft.com/office/drawing/2014/main" id="{8B454DE8-533B-48EA-A264-AC4E5C67F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309645" cy="46988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Вероятность возникновения ущерба</a:t>
            </a:r>
          </a:p>
        </p:txBody>
      </p:sp>
      <p:sp>
        <p:nvSpPr>
          <p:cNvPr id="12" name="Rectangle 660">
            <a:extLst>
              <a:ext uri="{FF2B5EF4-FFF2-40B4-BE49-F238E27FC236}">
                <a16:creationId xmlns:a16="http://schemas.microsoft.com/office/drawing/2014/main" id="{829E43AC-2C18-47B7-ABCD-D960449DD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2355" y="5221145"/>
            <a:ext cx="5309645" cy="46988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ущерба</a:t>
            </a:r>
          </a:p>
        </p:txBody>
      </p:sp>
      <p:sp>
        <p:nvSpPr>
          <p:cNvPr id="10" name="Freeform 662">
            <a:extLst>
              <a:ext uri="{FF2B5EF4-FFF2-40B4-BE49-F238E27FC236}">
                <a16:creationId xmlns:a16="http://schemas.microsoft.com/office/drawing/2014/main" id="{C41BC278-CEC1-4C6C-9C87-EF476A939D11}"/>
              </a:ext>
            </a:extLst>
          </p:cNvPr>
          <p:cNvSpPr>
            <a:spLocks/>
          </p:cNvSpPr>
          <p:nvPr/>
        </p:nvSpPr>
        <p:spPr bwMode="auto">
          <a:xfrm>
            <a:off x="1692676" y="2574392"/>
            <a:ext cx="7957751" cy="2464064"/>
          </a:xfrm>
          <a:custGeom>
            <a:avLst/>
            <a:gdLst>
              <a:gd name="T0" fmla="*/ 0 w 4815"/>
              <a:gd name="T1" fmla="*/ 2596 h 3390"/>
              <a:gd name="T2" fmla="*/ 711 w 4815"/>
              <a:gd name="T3" fmla="*/ 132 h 3390"/>
              <a:gd name="T4" fmla="*/ 1351 w 4815"/>
              <a:gd name="T5" fmla="*/ 1806 h 3390"/>
              <a:gd name="T6" fmla="*/ 2176 w 4815"/>
              <a:gd name="T7" fmla="*/ 2352 h 3390"/>
              <a:gd name="T8" fmla="*/ 3570 w 4815"/>
              <a:gd name="T9" fmla="*/ 2584 h 3390"/>
              <a:gd name="T10" fmla="*/ 4267 w 4815"/>
              <a:gd name="T11" fmla="*/ 2608 h 3390"/>
              <a:gd name="T12" fmla="*/ 4566 w 4815"/>
              <a:gd name="T13" fmla="*/ 2608 h 33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815" h="3390">
                <a:moveTo>
                  <a:pt x="0" y="3350"/>
                </a:moveTo>
                <a:cubicBezTo>
                  <a:pt x="256" y="1845"/>
                  <a:pt x="513" y="340"/>
                  <a:pt x="750" y="170"/>
                </a:cubicBezTo>
                <a:cubicBezTo>
                  <a:pt x="987" y="0"/>
                  <a:pt x="1167" y="1852"/>
                  <a:pt x="1425" y="2330"/>
                </a:cubicBezTo>
                <a:cubicBezTo>
                  <a:pt x="1683" y="2808"/>
                  <a:pt x="1905" y="2867"/>
                  <a:pt x="2295" y="3035"/>
                </a:cubicBezTo>
                <a:cubicBezTo>
                  <a:pt x="2685" y="3203"/>
                  <a:pt x="3398" y="3280"/>
                  <a:pt x="3765" y="3335"/>
                </a:cubicBezTo>
                <a:cubicBezTo>
                  <a:pt x="4132" y="3390"/>
                  <a:pt x="4325" y="3360"/>
                  <a:pt x="4500" y="3365"/>
                </a:cubicBezTo>
                <a:cubicBezTo>
                  <a:pt x="4675" y="3370"/>
                  <a:pt x="4750" y="3365"/>
                  <a:pt x="4815" y="336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Freeform 663">
            <a:extLst>
              <a:ext uri="{FF2B5EF4-FFF2-40B4-BE49-F238E27FC236}">
                <a16:creationId xmlns:a16="http://schemas.microsoft.com/office/drawing/2014/main" id="{BA4447E7-01FC-40DD-861D-9F788582D806}"/>
              </a:ext>
            </a:extLst>
          </p:cNvPr>
          <p:cNvSpPr>
            <a:spLocks/>
          </p:cNvSpPr>
          <p:nvPr/>
        </p:nvSpPr>
        <p:spPr bwMode="auto">
          <a:xfrm>
            <a:off x="2654822" y="3429000"/>
            <a:ext cx="7957749" cy="1633149"/>
          </a:xfrm>
          <a:custGeom>
            <a:avLst/>
            <a:gdLst>
              <a:gd name="T0" fmla="*/ 0 w 7620"/>
              <a:gd name="T1" fmla="*/ 1582 h 2105"/>
              <a:gd name="T2" fmla="*/ 1294 w 7620"/>
              <a:gd name="T3" fmla="*/ 106 h 2105"/>
              <a:gd name="T4" fmla="*/ 3015 w 7620"/>
              <a:gd name="T5" fmla="*/ 943 h 2105"/>
              <a:gd name="T6" fmla="*/ 4964 w 7620"/>
              <a:gd name="T7" fmla="*/ 1524 h 2105"/>
              <a:gd name="T8" fmla="*/ 6286 w 7620"/>
              <a:gd name="T9" fmla="*/ 1582 h 2105"/>
              <a:gd name="T10" fmla="*/ 6713 w 7620"/>
              <a:gd name="T11" fmla="*/ 1582 h 2105"/>
              <a:gd name="T12" fmla="*/ 7225 w 7620"/>
              <a:gd name="T13" fmla="*/ 1582 h 210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620" h="2105">
                <a:moveTo>
                  <a:pt x="0" y="2042"/>
                </a:moveTo>
                <a:cubicBezTo>
                  <a:pt x="227" y="1725"/>
                  <a:pt x="835" y="274"/>
                  <a:pt x="1365" y="137"/>
                </a:cubicBezTo>
                <a:cubicBezTo>
                  <a:pt x="1895" y="0"/>
                  <a:pt x="2415" y="767"/>
                  <a:pt x="3180" y="1217"/>
                </a:cubicBezTo>
                <a:cubicBezTo>
                  <a:pt x="3945" y="1667"/>
                  <a:pt x="4660" y="1829"/>
                  <a:pt x="5235" y="1967"/>
                </a:cubicBezTo>
                <a:cubicBezTo>
                  <a:pt x="5810" y="2105"/>
                  <a:pt x="6323" y="2030"/>
                  <a:pt x="6630" y="2042"/>
                </a:cubicBezTo>
                <a:cubicBezTo>
                  <a:pt x="6937" y="2054"/>
                  <a:pt x="6915" y="2042"/>
                  <a:pt x="7080" y="2042"/>
                </a:cubicBezTo>
                <a:cubicBezTo>
                  <a:pt x="7245" y="2042"/>
                  <a:pt x="7508" y="2042"/>
                  <a:pt x="7620" y="204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Rectangle 660">
            <a:extLst>
              <a:ext uri="{FF2B5EF4-FFF2-40B4-BE49-F238E27FC236}">
                <a16:creationId xmlns:a16="http://schemas.microsoft.com/office/drawing/2014/main" id="{A9E1CDDA-6229-47F8-8A4F-CAEBBB980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960" y="1835933"/>
            <a:ext cx="5309645" cy="46988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ущерба после реализации мероприятий</a:t>
            </a:r>
          </a:p>
        </p:txBody>
      </p:sp>
      <p:sp>
        <p:nvSpPr>
          <p:cNvPr id="18" name="Rectangle 660">
            <a:extLst>
              <a:ext uri="{FF2B5EF4-FFF2-40B4-BE49-F238E27FC236}">
                <a16:creationId xmlns:a16="http://schemas.microsoft.com/office/drawing/2014/main" id="{16012CC1-30DB-4213-832B-A3C189514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1854" y="2925481"/>
            <a:ext cx="5309645" cy="46988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ущерба до реализации мероприятий</a:t>
            </a:r>
          </a:p>
        </p:txBody>
      </p:sp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id="{9C5ED5D9-9032-4152-9400-DC00AA92C397}"/>
              </a:ext>
            </a:extLst>
          </p:cNvPr>
          <p:cNvSpPr/>
          <p:nvPr/>
        </p:nvSpPr>
        <p:spPr>
          <a:xfrm rot="5400000">
            <a:off x="4378721" y="3602443"/>
            <a:ext cx="239151" cy="6471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4913FF00-C7FD-4986-A855-45AD23191AB5}"/>
              </a:ext>
            </a:extLst>
          </p:cNvPr>
          <p:cNvSpPr/>
          <p:nvPr/>
        </p:nvSpPr>
        <p:spPr>
          <a:xfrm rot="5400000">
            <a:off x="2991781" y="3105442"/>
            <a:ext cx="239151" cy="6471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988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E15D803-15F2-4915-8A5C-EBF191B5CC54}"/>
              </a:ext>
            </a:extLst>
          </p:cNvPr>
          <p:cNvSpPr txBox="1">
            <a:spLocks/>
          </p:cNvSpPr>
          <p:nvPr/>
        </p:nvSpPr>
        <p:spPr>
          <a:xfrm>
            <a:off x="588498" y="1532431"/>
            <a:ext cx="11015003" cy="749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рейтинга после применения превентивных </a:t>
            </a:r>
            <a:r>
              <a:rPr lang="ru-RU" sz="37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антирисковых</a:t>
            </a:r>
            <a:r>
              <a:rPr lang="ru-RU" sz="3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мер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BB48A7-C7DA-4A0A-9095-5273169DD5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987695"/>
              </p:ext>
            </p:extLst>
          </p:nvPr>
        </p:nvGraphicFramePr>
        <p:xfrm>
          <a:off x="717453" y="2507589"/>
          <a:ext cx="10536699" cy="3955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5230">
                  <a:extLst>
                    <a:ext uri="{9D8B030D-6E8A-4147-A177-3AD203B41FA5}">
                      <a16:colId xmlns:a16="http://schemas.microsoft.com/office/drawing/2014/main" val="2617901831"/>
                    </a:ext>
                  </a:extLst>
                </a:gridCol>
                <a:gridCol w="2102569">
                  <a:extLst>
                    <a:ext uri="{9D8B030D-6E8A-4147-A177-3AD203B41FA5}">
                      <a16:colId xmlns:a16="http://schemas.microsoft.com/office/drawing/2014/main" val="1424072158"/>
                    </a:ext>
                  </a:extLst>
                </a:gridCol>
                <a:gridCol w="2634450">
                  <a:extLst>
                    <a:ext uri="{9D8B030D-6E8A-4147-A177-3AD203B41FA5}">
                      <a16:colId xmlns:a16="http://schemas.microsoft.com/office/drawing/2014/main" val="1383150617"/>
                    </a:ext>
                  </a:extLst>
                </a:gridCol>
                <a:gridCol w="2634450">
                  <a:extLst>
                    <a:ext uri="{9D8B030D-6E8A-4147-A177-3AD203B41FA5}">
                      <a16:colId xmlns:a16="http://schemas.microsoft.com/office/drawing/2014/main" val="1756185563"/>
                    </a:ext>
                  </a:extLst>
                </a:gridCol>
              </a:tblGrid>
              <a:tr h="464874">
                <a:tc rowSpan="2">
                  <a:txBody>
                    <a:bodyPr/>
                    <a:lstStyle/>
                    <a:p>
                      <a:pPr marL="158115"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Классификация рисков по размеру ущерба</a:t>
                      </a: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158115" indent="45021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Классификация по частоте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842760"/>
                  </a:ext>
                </a:extLst>
              </a:tr>
              <a:tr h="10408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58115"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редкие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8115"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средней частоты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8115"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частые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3018800"/>
                  </a:ext>
                </a:extLst>
              </a:tr>
              <a:tr h="464874">
                <a:tc>
                  <a:txBody>
                    <a:bodyPr/>
                    <a:lstStyle/>
                    <a:p>
                      <a:pPr marL="158115" indent="450215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Малые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8115"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58115"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58115"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62504"/>
                  </a:ext>
                </a:extLst>
              </a:tr>
              <a:tr h="534503">
                <a:tc>
                  <a:txBody>
                    <a:bodyPr/>
                    <a:lstStyle/>
                    <a:p>
                      <a:pPr marL="158115" indent="450215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Средние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8115"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58115"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58115"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9001539"/>
                  </a:ext>
                </a:extLst>
              </a:tr>
              <a:tr h="464874">
                <a:tc>
                  <a:txBody>
                    <a:bodyPr/>
                    <a:lstStyle/>
                    <a:p>
                      <a:pPr marL="158115" indent="450215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Высокие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8115"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58115"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58115"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spc="-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3742534"/>
                  </a:ext>
                </a:extLst>
              </a:tr>
              <a:tr h="985281">
                <a:tc>
                  <a:txBody>
                    <a:bodyPr/>
                    <a:lstStyle/>
                    <a:p>
                      <a:pPr marL="158115" indent="450215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Катастрофические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8115"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58115"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58115"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1099397"/>
                  </a:ext>
                </a:extLst>
              </a:tr>
            </a:tbl>
          </a:graphicData>
        </a:graphic>
      </p:graphicFrame>
      <p:sp>
        <p:nvSpPr>
          <p:cNvPr id="6" name="AutoShape 657">
            <a:extLst>
              <a:ext uri="{FF2B5EF4-FFF2-40B4-BE49-F238E27FC236}">
                <a16:creationId xmlns:a16="http://schemas.microsoft.com/office/drawing/2014/main" id="{7A31972B-D53A-464C-863D-4A6F1C3A1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2680" y="4485199"/>
            <a:ext cx="290082" cy="429702"/>
          </a:xfrm>
          <a:custGeom>
            <a:avLst/>
            <a:gdLst>
              <a:gd name="T0" fmla="*/ 0 w 257175"/>
              <a:gd name="T1" fmla="*/ 80041 h 209550"/>
              <a:gd name="T2" fmla="*/ 98233 w 257175"/>
              <a:gd name="T3" fmla="*/ 80041 h 209550"/>
              <a:gd name="T4" fmla="*/ 128588 w 257175"/>
              <a:gd name="T5" fmla="*/ 0 h 209550"/>
              <a:gd name="T6" fmla="*/ 158942 w 257175"/>
              <a:gd name="T7" fmla="*/ 80041 h 209550"/>
              <a:gd name="T8" fmla="*/ 257175 w 257175"/>
              <a:gd name="T9" fmla="*/ 80041 h 209550"/>
              <a:gd name="T10" fmla="*/ 177703 w 257175"/>
              <a:gd name="T11" fmla="*/ 129508 h 209550"/>
              <a:gd name="T12" fmla="*/ 208059 w 257175"/>
              <a:gd name="T13" fmla="*/ 209549 h 209550"/>
              <a:gd name="T14" fmla="*/ 128588 w 257175"/>
              <a:gd name="T15" fmla="*/ 160081 h 209550"/>
              <a:gd name="T16" fmla="*/ 49116 w 257175"/>
              <a:gd name="T17" fmla="*/ 209549 h 209550"/>
              <a:gd name="T18" fmla="*/ 79472 w 257175"/>
              <a:gd name="T19" fmla="*/ 129508 h 209550"/>
              <a:gd name="T20" fmla="*/ 0 w 257175"/>
              <a:gd name="T21" fmla="*/ 80041 h 20955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57175" h="209550">
                <a:moveTo>
                  <a:pt x="0" y="80041"/>
                </a:moveTo>
                <a:lnTo>
                  <a:pt x="98233" y="80041"/>
                </a:lnTo>
                <a:lnTo>
                  <a:pt x="128588" y="0"/>
                </a:lnTo>
                <a:lnTo>
                  <a:pt x="158942" y="80041"/>
                </a:lnTo>
                <a:lnTo>
                  <a:pt x="257175" y="80041"/>
                </a:lnTo>
                <a:lnTo>
                  <a:pt x="177703" y="129508"/>
                </a:lnTo>
                <a:lnTo>
                  <a:pt x="208059" y="209549"/>
                </a:lnTo>
                <a:lnTo>
                  <a:pt x="128588" y="160081"/>
                </a:lnTo>
                <a:lnTo>
                  <a:pt x="49116" y="209549"/>
                </a:lnTo>
                <a:lnTo>
                  <a:pt x="79472" y="129508"/>
                </a:lnTo>
                <a:lnTo>
                  <a:pt x="0" y="8004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658">
            <a:extLst>
              <a:ext uri="{FF2B5EF4-FFF2-40B4-BE49-F238E27FC236}">
                <a16:creationId xmlns:a16="http://schemas.microsoft.com/office/drawing/2014/main" id="{1745C681-712D-41E2-8AAF-AB3089C29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1590" y="3270835"/>
            <a:ext cx="310696" cy="343324"/>
          </a:xfrm>
          <a:custGeom>
            <a:avLst/>
            <a:gdLst>
              <a:gd name="T0" fmla="*/ 1602614 w 21600"/>
              <a:gd name="T1" fmla="*/ 758151 h 21600"/>
              <a:gd name="T2" fmla="*/ 801311 w 21600"/>
              <a:gd name="T3" fmla="*/ 1516294 h 21600"/>
              <a:gd name="T4" fmla="*/ 0 w 21600"/>
              <a:gd name="T5" fmla="*/ 758151 h 21600"/>
              <a:gd name="T6" fmla="*/ 801311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60 w 21600"/>
              <a:gd name="T13" fmla="*/ 8640 h 21600"/>
              <a:gd name="T14" fmla="*/ 19440 w 21600"/>
              <a:gd name="T15" fmla="*/ 1296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lnTo>
                  <a:pt x="10800" y="0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767676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7740685-FC25-4F8D-94C9-F487FED65908}"/>
              </a:ext>
            </a:extLst>
          </p:cNvPr>
          <p:cNvSpPr/>
          <p:nvPr/>
        </p:nvSpPr>
        <p:spPr>
          <a:xfrm>
            <a:off x="1261402" y="409169"/>
            <a:ext cx="96691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недостаточности данных для построения графика распределения ущерба можно воспользоваться табличным методом систематизации рисков.</a:t>
            </a:r>
          </a:p>
        </p:txBody>
      </p:sp>
    </p:spTree>
    <p:extLst>
      <p:ext uri="{BB962C8B-B14F-4D97-AF65-F5344CB8AC3E}">
        <p14:creationId xmlns:p14="http://schemas.microsoft.com/office/powerpoint/2010/main" val="30472643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11382" y="892920"/>
            <a:ext cx="111806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4909" y="166253"/>
            <a:ext cx="1127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4909" y="166253"/>
            <a:ext cx="10404763" cy="2062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b="1" spc="-5" dirty="0">
                <a:solidFill>
                  <a:srgbClr val="002060"/>
                </a:solidFill>
                <a:latin typeface="Times New Roman" panose="02020603050405020304" pitchFamily="18" charset="0"/>
              </a:rPr>
              <a:t>Виды потоковых карт подразделяются на группы, визуализирующие: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200" b="1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отдельный технологический процесс внутри предприятия; 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200" b="1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совокупность производственных процессов и элементов  управления; 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200" b="1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технологическую цепочку, в которой предприятие составляет одну из частей</a:t>
            </a:r>
            <a:r>
              <a:rPr lang="ru-RU" sz="22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7309" y="2534517"/>
            <a:ext cx="1112520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200" b="1" spc="-5" dirty="0">
                <a:solidFill>
                  <a:srgbClr val="002060"/>
                </a:solidFill>
                <a:latin typeface="Times New Roman" panose="02020603050405020304" pitchFamily="18" charset="0"/>
              </a:rPr>
              <a:t>Алгоритм выявления риска состоит в следующем:</a:t>
            </a:r>
          </a:p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возможных рисковых ситуаций для узловых элементов производства: здесь необходимо показать две-три возможные причины предполагаемого негативного события для определенного этапа производственного процесса;</a:t>
            </a: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группировка идентифицированных на первом шаге рисковых ситуаций по различным классификационным признакам: характеру учета (внешние и внутренние), природе возникновения (природно-естественные, политические, правовые, техногенные);</a:t>
            </a: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разработка превентивных мер, направленных на защиту имущества предприятия от последствий реализации выявленных рисков.</a:t>
            </a:r>
          </a:p>
        </p:txBody>
      </p:sp>
    </p:spTree>
    <p:extLst>
      <p:ext uri="{BB962C8B-B14F-4D97-AF65-F5344CB8AC3E}">
        <p14:creationId xmlns:p14="http://schemas.microsoft.com/office/powerpoint/2010/main" val="11974614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11382" y="892920"/>
            <a:ext cx="111806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4909" y="166253"/>
            <a:ext cx="1127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0545" y="566363"/>
            <a:ext cx="1068185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Потоковая карта имеет следующие преимущества: </a:t>
            </a:r>
          </a:p>
          <a:p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анализа можно в первом приближении количественно оценить возможные убытки сбоя;</a:t>
            </a:r>
          </a:p>
          <a:p>
            <a:pPr algn="just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риск-менеджеру предоставляется возможность определить альтернативные схемы перераспределения ресурсов в системе и минимизировать на этой основе размер предполагаемого убытка.</a:t>
            </a:r>
          </a:p>
        </p:txBody>
      </p:sp>
    </p:spTree>
    <p:extLst>
      <p:ext uri="{BB962C8B-B14F-4D97-AF65-F5344CB8AC3E}">
        <p14:creationId xmlns:p14="http://schemas.microsoft.com/office/powerpoint/2010/main" val="333520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41584" y="220218"/>
            <a:ext cx="9144000" cy="1585668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078182" y="2454625"/>
            <a:ext cx="89021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Информационное обеспечение системы выявления рисков</a:t>
            </a:r>
          </a:p>
          <a:p>
            <a:pPr>
              <a:lnSpc>
                <a:spcPct val="20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Основные подходы к выявлению риска</a:t>
            </a:r>
          </a:p>
          <a:p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243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E17189E-10BC-436C-AD3E-7A3D557D6DAB}"/>
              </a:ext>
            </a:extLst>
          </p:cNvPr>
          <p:cNvSpPr/>
          <p:nvPr/>
        </p:nvSpPr>
        <p:spPr>
          <a:xfrm>
            <a:off x="1173480" y="474345"/>
            <a:ext cx="9959340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115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b="1" spc="-5" dirty="0">
                <a:solidFill>
                  <a:srgbClr val="002060"/>
                </a:solidFill>
                <a:latin typeface="Times New Roman" panose="02020603050405020304" pitchFamily="18" charset="0"/>
              </a:rPr>
              <a:t>Метод инспектирования (прямая инспекция). </a:t>
            </a:r>
          </a:p>
          <a:p>
            <a:pPr marL="158115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планировании посещения любого объекта необходимо, прежде всего, очертить круг задач, решаемых на основе осуществляемой инспекционной проверки, с учетом ряда  специфических факторов: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лояльности и подчиненности руководства предприятия центральному управлению (для региональных отделений);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времени, которое планируется затратить на инспекцию;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года, которое наиболее благоприятно для инспекции; 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возможные условия работы инспекторов на предприятии, степень оснащенности техникой, наличие современных средств связи с центральным офисом.</a:t>
            </a:r>
          </a:p>
        </p:txBody>
      </p:sp>
    </p:spTree>
    <p:extLst>
      <p:ext uri="{BB962C8B-B14F-4D97-AF65-F5344CB8AC3E}">
        <p14:creationId xmlns:p14="http://schemas.microsoft.com/office/powerpoint/2010/main" val="403180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64CCF5-2670-41E7-8129-D7F69F29EDEC}"/>
              </a:ext>
            </a:extLst>
          </p:cNvPr>
          <p:cNvSpPr/>
          <p:nvPr/>
        </p:nvSpPr>
        <p:spPr>
          <a:xfrm>
            <a:off x="209550" y="362063"/>
            <a:ext cx="117729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115" indent="450215" algn="just"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вопросов, которые могут быть решены либо уточнены в процессе инспекции: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объекта и степень близости к населенным  пунктам, другим промышленным объектам;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 оценка системы управления (общий и финансовый менеджмент, маркетинг, бухгалтерский учет);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и состояние основных и оборотных фондов;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и состояние особо опасных агрегатов;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подробности недавних происшествий или заявленных  претензий, если оборудование было застраховано.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 как инспекция проведена, необходимо все  результаты оформить в виде отчета, где для каждой запланированной задачи указать: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обследования;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дату и место его проведения;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краткое содержание проведенных бесед с сотрудниками;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данные и материалы;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обследования;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резюме. </a:t>
            </a:r>
          </a:p>
        </p:txBody>
      </p:sp>
    </p:spTree>
    <p:extLst>
      <p:ext uri="{BB962C8B-B14F-4D97-AF65-F5344CB8AC3E}">
        <p14:creationId xmlns:p14="http://schemas.microsoft.com/office/powerpoint/2010/main" val="1846332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BF0C202-8F02-42A6-A2CB-4E81D34BCBD0}"/>
              </a:ext>
            </a:extLst>
          </p:cNvPr>
          <p:cNvSpPr/>
          <p:nvPr/>
        </p:nvSpPr>
        <p:spPr>
          <a:xfrm>
            <a:off x="488387" y="566678"/>
            <a:ext cx="11215226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экспертиза документации.</a:t>
            </a: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финансовой и управленческой документацией предприятия имеет важное значение для выявления рисков по той простой причине, что в документах фиксируются все произошедшие инциденты, приведшие к убыткам, а также события, имеющие  отношение к увеличению или уменьшению риска.</a:t>
            </a:r>
          </a:p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финансовым документам предприятия относятся: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бухгалтерский баланс;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финансовых результатах (прибылях и убытках);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об учете основных средств;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других форм бухгалтерской отчетности.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5982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45588" y="608147"/>
            <a:ext cx="11015003" cy="749599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Информационное обеспечение системы выявления рисков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7ECAD03-ECC0-451B-AE0A-D1E92B300CA8}"/>
              </a:ext>
            </a:extLst>
          </p:cNvPr>
          <p:cNvSpPr/>
          <p:nvPr/>
        </p:nvSpPr>
        <p:spPr>
          <a:xfrm>
            <a:off x="745587" y="1533378"/>
            <a:ext cx="108180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цель идентификации и анализа рисков – это  формирование у лиц, принимающих решения, целостной картины рисков, оказывающих влияние на 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эфффективность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 фирмы, имущественным интересам владельцев (акционеров), обязательствам, возникающим в процессе взаимоотношений с клиентами и другими контрагентами и т. п.</a:t>
            </a:r>
          </a:p>
        </p:txBody>
      </p:sp>
    </p:spTree>
    <p:extLst>
      <p:ext uri="{BB962C8B-B14F-4D97-AF65-F5344CB8AC3E}">
        <p14:creationId xmlns:p14="http://schemas.microsoft.com/office/powerpoint/2010/main" val="3854494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ACABA4-87F8-4172-8E5F-F05E359DA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проведенного мониторинга рисков правильно организованная система риск-менеджмента, обеспечит допустимый уровень защиты фирмы рисков. Идентификация и анализ рисков предполагает проведение качественного, а затем и количественного изучения рисков, с которыми сталкивается фирма.</a:t>
            </a:r>
          </a:p>
          <a:p>
            <a:pPr marL="0" indent="0" algn="just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Главной задачей продвижения качественного анализа является выявления возможных рисков, а  также факторов, оказывающих влияние степень риска и потенциальные области воздействия.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2677026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6A6F92C-792B-470B-8082-93D2E6E5C81B}"/>
              </a:ext>
            </a:extLst>
          </p:cNvPr>
          <p:cNvSpPr/>
          <p:nvPr/>
        </p:nvSpPr>
        <p:spPr>
          <a:xfrm>
            <a:off x="801858" y="506438"/>
            <a:ext cx="10466364" cy="611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115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Количественный анализ – представляет собой определение размеров отдельных рисков,  производимое математическими и статистическими методами. Могут использоваться следующие методы количественного анализа: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статистический;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оценки вероятности ожидаемого ущерба;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минимизации потерь;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использования дерева решений;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математический метод;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риска на основе анализа финансовых показателей деятельности предприятия.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3375688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9096D7D-CA4B-4DA9-B98C-3D058FBE1F52}"/>
              </a:ext>
            </a:extLst>
          </p:cNvPr>
          <p:cNvSpPr/>
          <p:nvPr/>
        </p:nvSpPr>
        <p:spPr>
          <a:xfrm>
            <a:off x="239151" y="255803"/>
            <a:ext cx="11732455" cy="667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115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критерия количественной оценки риска являются: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всего, решение, принимаемое в ситуации риска, должно оцениваться с точки зрения вероятности достижения предполагаемого результата и возможного отклонения от него. Лучшим считается решение, риск осуществления которого меньший по сравнению с другими вариантами.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Рисковое решение также должно оцениваться с точки зрения затрат, необходимых на его осуществление. Лучшим будет решение, требующее меньших затрат на свое осуществление.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наконец, рисковое решение должно оцениваться с точки зрения продолжительности времени, необходимого на реализацию решения. Лучшим будет решение, которое при данных условиях требует меньшего времени на его осуществление.</a:t>
            </a:r>
          </a:p>
        </p:txBody>
      </p:sp>
    </p:spTree>
    <p:extLst>
      <p:ext uri="{BB962C8B-B14F-4D97-AF65-F5344CB8AC3E}">
        <p14:creationId xmlns:p14="http://schemas.microsoft.com/office/powerpoint/2010/main" val="2321543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8C00361-F865-4BC9-98B0-C04546844C3C}"/>
              </a:ext>
            </a:extLst>
          </p:cNvPr>
          <p:cNvSpPr/>
          <p:nvPr/>
        </p:nvSpPr>
        <p:spPr>
          <a:xfrm>
            <a:off x="956603" y="365760"/>
            <a:ext cx="10550769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115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требования к качеству информации: 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согласованность ее содержания с организационной структурой системы риск-менеджмента;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оперативность обеспечения информацией многоуровневой структуры системы риск-менеджмента;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информационных массивов содержанию и особенностям принимаемых управленческих решений;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дифференцированный метод получения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3407509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8BEFDE6-F0A2-4E5F-A3B2-5A468F5A8942}"/>
              </a:ext>
            </a:extLst>
          </p:cNvPr>
          <p:cNvSpPr txBox="1">
            <a:spLocks/>
          </p:cNvSpPr>
          <p:nvPr/>
        </p:nvSpPr>
        <p:spPr>
          <a:xfrm>
            <a:off x="1406770" y="6108401"/>
            <a:ext cx="11015003" cy="749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система обеспечения риск-менеджмента</a:t>
            </a:r>
          </a:p>
        </p:txBody>
      </p:sp>
      <p:sp>
        <p:nvSpPr>
          <p:cNvPr id="16" name="Rectangle 759">
            <a:extLst>
              <a:ext uri="{FF2B5EF4-FFF2-40B4-BE49-F238E27FC236}">
                <a16:creationId xmlns:a16="http://schemas.microsoft.com/office/drawing/2014/main" id="{1C98C0D2-45E9-499D-AEA4-661D46D13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87" y="2304173"/>
            <a:ext cx="2771116" cy="937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</a:t>
            </a:r>
          </a:p>
          <a:p>
            <a: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операционной деятельности</a:t>
            </a:r>
          </a:p>
        </p:txBody>
      </p:sp>
      <p:sp>
        <p:nvSpPr>
          <p:cNvPr id="17" name="Rectangle 754">
            <a:extLst>
              <a:ext uri="{FF2B5EF4-FFF2-40B4-BE49-F238E27FC236}">
                <a16:creationId xmlns:a16="http://schemas.microsoft.com/office/drawing/2014/main" id="{5CAE5C17-A188-45CD-B3DB-EE05203AC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229" y="475347"/>
            <a:ext cx="2503829" cy="13768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</a:p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отраслевых параметрах  деятельности </a:t>
            </a:r>
          </a:p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бизнес-структуры</a:t>
            </a:r>
          </a:p>
        </p:txBody>
      </p:sp>
      <p:sp>
        <p:nvSpPr>
          <p:cNvPr id="18" name="Rectangle 761">
            <a:extLst>
              <a:ext uri="{FF2B5EF4-FFF2-40B4-BE49-F238E27FC236}">
                <a16:creationId xmlns:a16="http://schemas.microsoft.com/office/drawing/2014/main" id="{4A401BAA-9F5C-4A0B-80CC-BED56713A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229" y="3693384"/>
            <a:ext cx="2503829" cy="15116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</a:t>
            </a:r>
          </a:p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стратегических направлениях развития бизнеса и прогнозных количественных оценках</a:t>
            </a:r>
          </a:p>
        </p:txBody>
      </p:sp>
      <p:sp>
        <p:nvSpPr>
          <p:cNvPr id="19" name="Rectangle 753">
            <a:extLst>
              <a:ext uri="{FF2B5EF4-FFF2-40B4-BE49-F238E27FC236}">
                <a16:creationId xmlns:a16="http://schemas.microsoft.com/office/drawing/2014/main" id="{3356FD05-42F1-4741-865D-787B8D57E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4085" y="513693"/>
            <a:ext cx="2644506" cy="65006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конъюнктуре рынка </a:t>
            </a:r>
          </a:p>
        </p:txBody>
      </p:sp>
      <p:sp>
        <p:nvSpPr>
          <p:cNvPr id="20" name="Oval 756">
            <a:extLst>
              <a:ext uri="{FF2B5EF4-FFF2-40B4-BE49-F238E27FC236}">
                <a16:creationId xmlns:a16="http://schemas.microsoft.com/office/drawing/2014/main" id="{5949C33E-A3E9-4169-B4BE-F998081ED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4085" y="2078173"/>
            <a:ext cx="2503829" cy="138921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</a:t>
            </a:r>
          </a:p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</a:p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риск-менеджмента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753">
            <a:extLst>
              <a:ext uri="{FF2B5EF4-FFF2-40B4-BE49-F238E27FC236}">
                <a16:creationId xmlns:a16="http://schemas.microsoft.com/office/drawing/2014/main" id="{1B13F85C-5638-4F10-9BDA-2699177A4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4085" y="3828563"/>
            <a:ext cx="2644506" cy="65006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 обработка информационных массивов</a:t>
            </a:r>
          </a:p>
        </p:txBody>
      </p:sp>
      <p:sp>
        <p:nvSpPr>
          <p:cNvPr id="26" name="Rectangle 753">
            <a:extLst>
              <a:ext uri="{FF2B5EF4-FFF2-40B4-BE49-F238E27FC236}">
                <a16:creationId xmlns:a16="http://schemas.microsoft.com/office/drawing/2014/main" id="{5120BFC9-8F32-41CC-9BD3-EA429B47C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4085" y="4968482"/>
            <a:ext cx="2644506" cy="65006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управленческого решения</a:t>
            </a:r>
          </a:p>
        </p:txBody>
      </p:sp>
      <p:sp>
        <p:nvSpPr>
          <p:cNvPr id="27" name="Rectangle 754">
            <a:extLst>
              <a:ext uri="{FF2B5EF4-FFF2-40B4-BE49-F238E27FC236}">
                <a16:creationId xmlns:a16="http://schemas.microsoft.com/office/drawing/2014/main" id="{32B9CB7A-28A6-4416-88BF-D5837720E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7618" y="569975"/>
            <a:ext cx="2503829" cy="13768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</a:p>
          <a:p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клиентах: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персональные данные, статистическая и бухгалтерская (финансовая) отчетность</a:t>
            </a:r>
            <a:endParaRPr lang="ru-RU" alt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754">
            <a:extLst>
              <a:ext uri="{FF2B5EF4-FFF2-40B4-BE49-F238E27FC236}">
                <a16:creationId xmlns:a16="http://schemas.microsoft.com/office/drawing/2014/main" id="{214265EB-72A3-4EF3-B157-CA2C647DE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7618" y="2161744"/>
            <a:ext cx="2503829" cy="1531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</a:p>
          <a:p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контрагентах: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персональные данные, статистическая и бухгалтерская (финансовая) отчетность</a:t>
            </a:r>
            <a:endParaRPr lang="ru-RU" alt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754">
            <a:extLst>
              <a:ext uri="{FF2B5EF4-FFF2-40B4-BE49-F238E27FC236}">
                <a16:creationId xmlns:a16="http://schemas.microsoft.com/office/drawing/2014/main" id="{C2EDFAD7-80B1-488D-A6E2-0DCFBE56E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7618" y="4021466"/>
            <a:ext cx="2503829" cy="153527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</a:p>
          <a:p>
            <a:r>
              <a:rPr lang="ru-RU" alt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заключенных договорах и контрактах</a:t>
            </a:r>
          </a:p>
        </p:txBody>
      </p:sp>
      <p:sp>
        <p:nvSpPr>
          <p:cNvPr id="30" name="AutoShape 763">
            <a:extLst>
              <a:ext uri="{FF2B5EF4-FFF2-40B4-BE49-F238E27FC236}">
                <a16:creationId xmlns:a16="http://schemas.microsoft.com/office/drawing/2014/main" id="{BC1478CD-8F53-4A29-80D6-00D95D744ED1}"/>
              </a:ext>
            </a:extLst>
          </p:cNvPr>
          <p:cNvSpPr>
            <a:spLocks/>
          </p:cNvSpPr>
          <p:nvPr/>
        </p:nvSpPr>
        <p:spPr bwMode="auto">
          <a:xfrm>
            <a:off x="3882684" y="1215736"/>
            <a:ext cx="311888" cy="3609482"/>
          </a:xfrm>
          <a:prstGeom prst="rightBrace">
            <a:avLst>
              <a:gd name="adj1" fmla="val 5973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" name="AutoShape 765">
            <a:extLst>
              <a:ext uri="{FF2B5EF4-FFF2-40B4-BE49-F238E27FC236}">
                <a16:creationId xmlns:a16="http://schemas.microsoft.com/office/drawing/2014/main" id="{A34008E8-C18D-4156-A15C-5CD88C05F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5363" y="1307784"/>
            <a:ext cx="120650" cy="525463"/>
          </a:xfrm>
          <a:prstGeom prst="downArrow">
            <a:avLst>
              <a:gd name="adj1" fmla="val 50000"/>
              <a:gd name="adj2" fmla="val 10888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AutoShape 766">
            <a:extLst>
              <a:ext uri="{FF2B5EF4-FFF2-40B4-BE49-F238E27FC236}">
                <a16:creationId xmlns:a16="http://schemas.microsoft.com/office/drawing/2014/main" id="{9EF40225-0C90-4F64-AC6F-F28FB3E03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5363" y="3463017"/>
            <a:ext cx="120650" cy="273050"/>
          </a:xfrm>
          <a:prstGeom prst="downArrow">
            <a:avLst>
              <a:gd name="adj1" fmla="val 50000"/>
              <a:gd name="adj2" fmla="val 5657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AutoShape 767">
            <a:extLst>
              <a:ext uri="{FF2B5EF4-FFF2-40B4-BE49-F238E27FC236}">
                <a16:creationId xmlns:a16="http://schemas.microsoft.com/office/drawing/2014/main" id="{A3B9FE6F-EDAA-4A75-9C12-CB19F1F13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1607" y="4537075"/>
            <a:ext cx="120650" cy="311150"/>
          </a:xfrm>
          <a:prstGeom prst="downArrow">
            <a:avLst>
              <a:gd name="adj1" fmla="val 50000"/>
              <a:gd name="adj2" fmla="val 6447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" name="AutoShape 764">
            <a:extLst>
              <a:ext uri="{FF2B5EF4-FFF2-40B4-BE49-F238E27FC236}">
                <a16:creationId xmlns:a16="http://schemas.microsoft.com/office/drawing/2014/main" id="{59359028-5EB3-4C59-BCF6-1C24EA5FEC21}"/>
              </a:ext>
            </a:extLst>
          </p:cNvPr>
          <p:cNvSpPr>
            <a:spLocks/>
          </p:cNvSpPr>
          <p:nvPr/>
        </p:nvSpPr>
        <p:spPr bwMode="auto">
          <a:xfrm>
            <a:off x="8094412" y="1258389"/>
            <a:ext cx="198437" cy="3589836"/>
          </a:xfrm>
          <a:prstGeom prst="leftBrace">
            <a:avLst>
              <a:gd name="adj1" fmla="val 89334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747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4814A65-08F5-4051-A003-0E46A7CA2FF7}"/>
              </a:ext>
            </a:extLst>
          </p:cNvPr>
          <p:cNvSpPr/>
          <p:nvPr/>
        </p:nvSpPr>
        <p:spPr>
          <a:xfrm>
            <a:off x="703385" y="351692"/>
            <a:ext cx="10339753" cy="556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115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сбора и обработки информации по управлению рисками основывается на принципах общей информационной системы с учетом следующих факторов: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специфики архитектуры используемой информационной технологии и ее ориентации на данные, приложения или клиентов;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характера информационного обмена и согласования форматов баз данных;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иерархического построения и соответствующей ограниченности доступа к информации по управлению риском;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целей и методов обработки данных. </a:t>
            </a:r>
          </a:p>
        </p:txBody>
      </p:sp>
    </p:spTree>
    <p:extLst>
      <p:ext uri="{BB962C8B-B14F-4D97-AF65-F5344CB8AC3E}">
        <p14:creationId xmlns:p14="http://schemas.microsoft.com/office/powerpoint/2010/main" val="17652146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1423</Words>
  <Application>Microsoft Office PowerPoint</Application>
  <PresentationFormat>Широкоэкранный</PresentationFormat>
  <Paragraphs>152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Тема Office</vt:lpstr>
      <vt:lpstr> Система выявления рисков</vt:lpstr>
      <vt:lpstr>План лекции:</vt:lpstr>
      <vt:lpstr>1. Информационное обеспечение системы выявления рисков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основы исследования рисков: классические и современные аспекты</dc:title>
  <dc:creator>maxstatbar</dc:creator>
  <cp:lastModifiedBy>Юрий Скрипниченко</cp:lastModifiedBy>
  <cp:revision>13</cp:revision>
  <dcterms:created xsi:type="dcterms:W3CDTF">2020-02-12T09:23:04Z</dcterms:created>
  <dcterms:modified xsi:type="dcterms:W3CDTF">2021-01-17T13:58:11Z</dcterms:modified>
</cp:coreProperties>
</file>